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67"/>
    <p:restoredTop sz="86443"/>
  </p:normalViewPr>
  <p:slideViewPr>
    <p:cSldViewPr snapToGrid="0" snapToObjects="1">
      <p:cViewPr varScale="1">
        <p:scale>
          <a:sx n="113" d="100"/>
          <a:sy n="113" d="100"/>
        </p:scale>
        <p:origin x="184" y="3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12787-94A1-D34C-B6F7-21D2BAD4F109}" type="datetimeFigureOut">
              <a:rPr lang="it-IT" smtClean="0"/>
              <a:t>17/10/19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356CB-C822-D14D-B72A-453101DE5F9D}" type="slidenum">
              <a:rPr lang="it-IT" smtClean="0"/>
              <a:t>‹N›</a:t>
            </a:fld>
            <a:endParaRPr lang="it-IT"/>
          </a:p>
        </p:txBody>
      </p:sp>
    </p:spTree>
    <p:extLst>
      <p:ext uri="{BB962C8B-B14F-4D97-AF65-F5344CB8AC3E}">
        <p14:creationId xmlns:p14="http://schemas.microsoft.com/office/powerpoint/2010/main" val="187550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F8356CB-C822-D14D-B72A-453101DE5F9D}" type="slidenum">
              <a:rPr lang="it-IT" smtClean="0"/>
              <a:t>1</a:t>
            </a:fld>
            <a:endParaRPr lang="it-IT"/>
          </a:p>
        </p:txBody>
      </p:sp>
    </p:spTree>
    <p:extLst>
      <p:ext uri="{BB962C8B-B14F-4D97-AF65-F5344CB8AC3E}">
        <p14:creationId xmlns:p14="http://schemas.microsoft.com/office/powerpoint/2010/main" val="35944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F8356CB-C822-D14D-B72A-453101DE5F9D}" type="slidenum">
              <a:rPr lang="it-IT" smtClean="0"/>
              <a:t>3</a:t>
            </a:fld>
            <a:endParaRPr lang="it-IT"/>
          </a:p>
        </p:txBody>
      </p:sp>
    </p:spTree>
    <p:extLst>
      <p:ext uri="{BB962C8B-B14F-4D97-AF65-F5344CB8AC3E}">
        <p14:creationId xmlns:p14="http://schemas.microsoft.com/office/powerpoint/2010/main" val="224714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reoitalia.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287DB-D3D0-3F45-85B5-C477C3944AB5}"/>
              </a:ext>
            </a:extLst>
          </p:cNvPr>
          <p:cNvSpPr>
            <a:spLocks noGrp="1"/>
          </p:cNvSpPr>
          <p:nvPr>
            <p:ph type="ctrTitle"/>
          </p:nvPr>
        </p:nvSpPr>
        <p:spPr/>
        <p:txBody>
          <a:bodyPr/>
          <a:lstStyle/>
          <a:p>
            <a:r>
              <a:rPr lang="it-IT" dirty="0"/>
              <a:t>Tavoli di Comunità</a:t>
            </a:r>
          </a:p>
        </p:txBody>
      </p:sp>
      <p:sp>
        <p:nvSpPr>
          <p:cNvPr id="3" name="Sottotitolo 2">
            <a:extLst>
              <a:ext uri="{FF2B5EF4-FFF2-40B4-BE49-F238E27FC236}">
                <a16:creationId xmlns:a16="http://schemas.microsoft.com/office/drawing/2014/main" id="{97B5A008-4EBD-7C41-993D-4B057FE59EE5}"/>
              </a:ext>
            </a:extLst>
          </p:cNvPr>
          <p:cNvSpPr>
            <a:spLocks noGrp="1"/>
          </p:cNvSpPr>
          <p:nvPr>
            <p:ph type="subTitle" idx="1"/>
          </p:nvPr>
        </p:nvSpPr>
        <p:spPr/>
        <p:txBody>
          <a:bodyPr/>
          <a:lstStyle/>
          <a:p>
            <a:r>
              <a:rPr lang="it-IT" dirty="0"/>
              <a:t>Progetto di Innovazione Sociale</a:t>
            </a:r>
          </a:p>
        </p:txBody>
      </p:sp>
    </p:spTree>
    <p:extLst>
      <p:ext uri="{BB962C8B-B14F-4D97-AF65-F5344CB8AC3E}">
        <p14:creationId xmlns:p14="http://schemas.microsoft.com/office/powerpoint/2010/main" val="351290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DDEBA6-4552-9540-9B45-0EC289FBA143}"/>
              </a:ext>
            </a:extLst>
          </p:cNvPr>
          <p:cNvSpPr>
            <a:spLocks noGrp="1"/>
          </p:cNvSpPr>
          <p:nvPr>
            <p:ph type="title"/>
          </p:nvPr>
        </p:nvSpPr>
        <p:spPr/>
        <p:txBody>
          <a:bodyPr/>
          <a:lstStyle/>
          <a:p>
            <a:r>
              <a:rPr lang="it-IT" dirty="0"/>
              <a:t>Il progetto</a:t>
            </a:r>
          </a:p>
        </p:txBody>
      </p:sp>
      <p:sp>
        <p:nvSpPr>
          <p:cNvPr id="3" name="Segnaposto contenuto 2">
            <a:extLst>
              <a:ext uri="{FF2B5EF4-FFF2-40B4-BE49-F238E27FC236}">
                <a16:creationId xmlns:a16="http://schemas.microsoft.com/office/drawing/2014/main" id="{E9064FE9-690A-2243-A05C-0C4E9099F3B0}"/>
              </a:ext>
            </a:extLst>
          </p:cNvPr>
          <p:cNvSpPr>
            <a:spLocks noGrp="1"/>
          </p:cNvSpPr>
          <p:nvPr>
            <p:ph idx="1"/>
          </p:nvPr>
        </p:nvSpPr>
        <p:spPr/>
        <p:txBody>
          <a:bodyPr/>
          <a:lstStyle/>
          <a:p>
            <a:pPr>
              <a:lnSpc>
                <a:spcPct val="150000"/>
              </a:lnSpc>
            </a:pPr>
            <a:r>
              <a:rPr lang="it-IT" dirty="0"/>
              <a:t>Il progetto nasce dall’esigenza di restituire valore al borgo, in un processo che parta dal basso – </a:t>
            </a:r>
            <a:r>
              <a:rPr lang="it-IT" i="1" dirty="0"/>
              <a:t>bottom-up</a:t>
            </a:r>
            <a:r>
              <a:rPr lang="it-IT" dirty="0"/>
              <a:t> – e vada alla ricerca di problemi e soluzioni, identificando quindi le reali esigenze del territorio.                         Un percorso di </a:t>
            </a:r>
            <a:r>
              <a:rPr lang="it-IT" i="1" dirty="0" err="1"/>
              <a:t>empowerment</a:t>
            </a:r>
            <a:r>
              <a:rPr lang="it-IT" dirty="0"/>
              <a:t> voluto da studenti, imprenditori, commercianti e professionisti </a:t>
            </a:r>
            <a:r>
              <a:rPr lang="it-IT" dirty="0" err="1"/>
              <a:t>fiumefreddesi</a:t>
            </a:r>
            <a:r>
              <a:rPr lang="it-IT" dirty="0"/>
              <a:t> che verranno accompagnati e guidati nell’iniziativa dai formatori e coach della società CREO S.r.l.</a:t>
            </a:r>
          </a:p>
          <a:p>
            <a:pPr marL="0" indent="0">
              <a:buNone/>
            </a:pPr>
            <a:endParaRPr lang="it-IT" dirty="0"/>
          </a:p>
          <a:p>
            <a:endParaRPr lang="it-IT" dirty="0"/>
          </a:p>
        </p:txBody>
      </p:sp>
    </p:spTree>
    <p:extLst>
      <p:ext uri="{BB962C8B-B14F-4D97-AF65-F5344CB8AC3E}">
        <p14:creationId xmlns:p14="http://schemas.microsoft.com/office/powerpoint/2010/main" val="284093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2"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3"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olo 1">
            <a:extLst>
              <a:ext uri="{FF2B5EF4-FFF2-40B4-BE49-F238E27FC236}">
                <a16:creationId xmlns:a16="http://schemas.microsoft.com/office/drawing/2014/main" id="{3B3E97FF-BB43-5145-A2C1-17910E2E471C}"/>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OBIETTIVI</a:t>
            </a:r>
          </a:p>
        </p:txBody>
      </p:sp>
      <p:sp>
        <p:nvSpPr>
          <p:cNvPr id="4" name="Segnaposto testo 3">
            <a:extLst>
              <a:ext uri="{FF2B5EF4-FFF2-40B4-BE49-F238E27FC236}">
                <a16:creationId xmlns:a16="http://schemas.microsoft.com/office/drawing/2014/main" id="{1B2599FC-1509-DA4B-B87D-48E1472B13B8}"/>
              </a:ext>
            </a:extLst>
          </p:cNvPr>
          <p:cNvSpPr>
            <a:spLocks noGrp="1"/>
          </p:cNvSpPr>
          <p:nvPr>
            <p:ph type="body" sz="half" idx="2"/>
          </p:nvPr>
        </p:nvSpPr>
        <p:spPr>
          <a:xfrm>
            <a:off x="502391" y="1416885"/>
            <a:ext cx="5463462" cy="3918627"/>
          </a:xfrm>
        </p:spPr>
        <p:txBody>
          <a:bodyPr vert="horz" lIns="91440" tIns="45720" rIns="91440" bIns="45720" rtlCol="0">
            <a:normAutofit/>
          </a:bodyPr>
          <a:lstStyle/>
          <a:p>
            <a:pPr marL="268288" indent="-268288">
              <a:lnSpc>
                <a:spcPct val="90000"/>
              </a:lnSpc>
              <a:buFont typeface="Wingdings 3" charset="2"/>
              <a:buChar char=""/>
            </a:pPr>
            <a:r>
              <a:rPr lang="en-US" sz="1600" dirty="0" err="1">
                <a:solidFill>
                  <a:schemeClr val="tx1"/>
                </a:solidFill>
              </a:rPr>
              <a:t>attivare</a:t>
            </a:r>
            <a:r>
              <a:rPr lang="en-US" sz="1600" dirty="0">
                <a:solidFill>
                  <a:schemeClr val="tx1"/>
                </a:solidFill>
              </a:rPr>
              <a:t> </a:t>
            </a:r>
            <a:r>
              <a:rPr lang="en-US" sz="1600" dirty="0" err="1">
                <a:solidFill>
                  <a:schemeClr val="tx1"/>
                </a:solidFill>
              </a:rPr>
              <a:t>processi</a:t>
            </a:r>
            <a:r>
              <a:rPr lang="en-US" sz="1600" dirty="0">
                <a:solidFill>
                  <a:schemeClr val="tx1"/>
                </a:solidFill>
              </a:rPr>
              <a:t> </a:t>
            </a:r>
            <a:r>
              <a:rPr lang="en-US" sz="1600" dirty="0" err="1">
                <a:solidFill>
                  <a:schemeClr val="tx1"/>
                </a:solidFill>
              </a:rPr>
              <a:t>interni</a:t>
            </a:r>
            <a:r>
              <a:rPr lang="en-US" sz="1600" dirty="0">
                <a:solidFill>
                  <a:schemeClr val="tx1"/>
                </a:solidFill>
              </a:rPr>
              <a:t> di </a:t>
            </a:r>
            <a:r>
              <a:rPr lang="en-US" sz="1600" dirty="0" err="1">
                <a:solidFill>
                  <a:schemeClr val="tx1"/>
                </a:solidFill>
              </a:rPr>
              <a:t>cambiamento</a:t>
            </a:r>
            <a:r>
              <a:rPr lang="en-US" sz="1600" dirty="0">
                <a:solidFill>
                  <a:schemeClr val="tx1"/>
                </a:solidFill>
              </a:rPr>
              <a:t> </a:t>
            </a:r>
            <a:r>
              <a:rPr lang="en-US" sz="1600" dirty="0" err="1">
                <a:solidFill>
                  <a:schemeClr val="tx1"/>
                </a:solidFill>
              </a:rPr>
              <a:t>della</a:t>
            </a:r>
            <a:r>
              <a:rPr lang="en-US" sz="1600" dirty="0">
                <a:solidFill>
                  <a:schemeClr val="tx1"/>
                </a:solidFill>
              </a:rPr>
              <a:t>      </a:t>
            </a:r>
            <a:r>
              <a:rPr lang="en-US" sz="1600" dirty="0" err="1">
                <a:solidFill>
                  <a:schemeClr val="tx1"/>
                </a:solidFill>
              </a:rPr>
              <a:t>comunità</a:t>
            </a:r>
            <a:r>
              <a:rPr lang="en-US" sz="1600" dirty="0">
                <a:solidFill>
                  <a:schemeClr val="tx1"/>
                </a:solidFill>
              </a:rPr>
              <a:t> al fine di </a:t>
            </a:r>
            <a:r>
              <a:rPr lang="en-US" sz="1600" dirty="0" err="1">
                <a:solidFill>
                  <a:schemeClr val="tx1"/>
                </a:solidFill>
              </a:rPr>
              <a:t>agire</a:t>
            </a:r>
            <a:r>
              <a:rPr lang="en-US" sz="1600" dirty="0">
                <a:solidFill>
                  <a:schemeClr val="tx1"/>
                </a:solidFill>
              </a:rPr>
              <a:t> </a:t>
            </a:r>
            <a:r>
              <a:rPr lang="en-US" sz="1600" dirty="0" err="1">
                <a:solidFill>
                  <a:schemeClr val="tx1"/>
                </a:solidFill>
              </a:rPr>
              <a:t>sulla</a:t>
            </a:r>
            <a:r>
              <a:rPr lang="en-US" sz="1600" dirty="0">
                <a:solidFill>
                  <a:schemeClr val="tx1"/>
                </a:solidFill>
              </a:rPr>
              <a:t> </a:t>
            </a:r>
            <a:r>
              <a:rPr lang="en-US" sz="1600" dirty="0" err="1">
                <a:solidFill>
                  <a:schemeClr val="tx1"/>
                </a:solidFill>
              </a:rPr>
              <a:t>valorizzazione</a:t>
            </a:r>
            <a:r>
              <a:rPr lang="en-US" sz="1600" dirty="0">
                <a:solidFill>
                  <a:schemeClr val="tx1"/>
                </a:solidFill>
              </a:rPr>
              <a:t> </a:t>
            </a:r>
            <a:r>
              <a:rPr lang="en-US" sz="1600" dirty="0" err="1">
                <a:solidFill>
                  <a:schemeClr val="tx1"/>
                </a:solidFill>
              </a:rPr>
              <a:t>delle</a:t>
            </a:r>
            <a:r>
              <a:rPr lang="en-US" sz="1600" dirty="0">
                <a:solidFill>
                  <a:schemeClr val="tx1"/>
                </a:solidFill>
              </a:rPr>
              <a:t> </a:t>
            </a:r>
            <a:r>
              <a:rPr lang="en-US" sz="1600" dirty="0" err="1">
                <a:solidFill>
                  <a:schemeClr val="tx1"/>
                </a:solidFill>
              </a:rPr>
              <a:t>persone</a:t>
            </a:r>
            <a:r>
              <a:rPr lang="en-US" sz="1600" dirty="0">
                <a:solidFill>
                  <a:schemeClr val="tx1"/>
                </a:solidFill>
              </a:rPr>
              <a:t> </a:t>
            </a:r>
            <a:r>
              <a:rPr lang="en-US" sz="1600" dirty="0" err="1">
                <a:solidFill>
                  <a:schemeClr val="tx1"/>
                </a:solidFill>
              </a:rPr>
              <a:t>incoraggiandone</a:t>
            </a:r>
            <a:r>
              <a:rPr lang="en-US" sz="1600" dirty="0">
                <a:solidFill>
                  <a:schemeClr val="tx1"/>
                </a:solidFill>
              </a:rPr>
              <a:t> la </a:t>
            </a:r>
            <a:r>
              <a:rPr lang="en-US" sz="1600" dirty="0" err="1">
                <a:solidFill>
                  <a:schemeClr val="tx1"/>
                </a:solidFill>
              </a:rPr>
              <a:t>motivazione</a:t>
            </a:r>
            <a:r>
              <a:rPr lang="en-US" sz="1600" dirty="0">
                <a:solidFill>
                  <a:schemeClr val="tx1"/>
                </a:solidFill>
              </a:rPr>
              <a:t> </a:t>
            </a:r>
          </a:p>
          <a:p>
            <a:pPr marL="285750" indent="-285750">
              <a:lnSpc>
                <a:spcPct val="90000"/>
              </a:lnSpc>
              <a:buFont typeface="Wingdings 3" charset="2"/>
              <a:buChar char=""/>
            </a:pPr>
            <a:r>
              <a:rPr lang="en-US" sz="1600" dirty="0" err="1">
                <a:solidFill>
                  <a:schemeClr val="tx1"/>
                </a:solidFill>
              </a:rPr>
              <a:t>generare</a:t>
            </a:r>
            <a:r>
              <a:rPr lang="en-US" sz="1600" dirty="0">
                <a:solidFill>
                  <a:schemeClr val="tx1"/>
                </a:solidFill>
              </a:rPr>
              <a:t> </a:t>
            </a:r>
            <a:r>
              <a:rPr lang="en-US" sz="1600" dirty="0" err="1">
                <a:solidFill>
                  <a:schemeClr val="tx1"/>
                </a:solidFill>
              </a:rPr>
              <a:t>nuove</a:t>
            </a:r>
            <a:r>
              <a:rPr lang="en-US" sz="1600" dirty="0">
                <a:solidFill>
                  <a:schemeClr val="tx1"/>
                </a:solidFill>
              </a:rPr>
              <a:t> </a:t>
            </a:r>
            <a:r>
              <a:rPr lang="en-US" sz="1600" dirty="0" err="1">
                <a:solidFill>
                  <a:schemeClr val="tx1"/>
                </a:solidFill>
              </a:rPr>
              <a:t>opportunità</a:t>
            </a:r>
            <a:r>
              <a:rPr lang="en-US" sz="1600" dirty="0">
                <a:solidFill>
                  <a:schemeClr val="tx1"/>
                </a:solidFill>
              </a:rPr>
              <a:t> </a:t>
            </a:r>
            <a:r>
              <a:rPr lang="en-US" sz="1600" dirty="0" err="1">
                <a:solidFill>
                  <a:schemeClr val="tx1"/>
                </a:solidFill>
              </a:rPr>
              <a:t>culturali</a:t>
            </a:r>
            <a:r>
              <a:rPr lang="en-US" sz="1600" dirty="0">
                <a:solidFill>
                  <a:schemeClr val="tx1"/>
                </a:solidFill>
              </a:rPr>
              <a:t> e </a:t>
            </a:r>
            <a:r>
              <a:rPr lang="en-US" sz="1600" dirty="0" err="1">
                <a:solidFill>
                  <a:schemeClr val="tx1"/>
                </a:solidFill>
              </a:rPr>
              <a:t>imprenditoriali</a:t>
            </a:r>
            <a:r>
              <a:rPr lang="en-US" sz="1600" dirty="0">
                <a:solidFill>
                  <a:schemeClr val="tx1"/>
                </a:solidFill>
              </a:rPr>
              <a:t> </a:t>
            </a:r>
          </a:p>
          <a:p>
            <a:pPr marL="285750" indent="-285750">
              <a:lnSpc>
                <a:spcPct val="90000"/>
              </a:lnSpc>
              <a:buFont typeface="Wingdings 3" charset="2"/>
              <a:buChar char=""/>
            </a:pPr>
            <a:r>
              <a:rPr lang="en-US" sz="1600" dirty="0" err="1">
                <a:solidFill>
                  <a:schemeClr val="tx1"/>
                </a:solidFill>
              </a:rPr>
              <a:t>promuovere</a:t>
            </a:r>
            <a:r>
              <a:rPr lang="en-US" sz="1600" dirty="0">
                <a:solidFill>
                  <a:schemeClr val="tx1"/>
                </a:solidFill>
              </a:rPr>
              <a:t> lo </a:t>
            </a:r>
            <a:r>
              <a:rPr lang="en-US" sz="1600" dirty="0" err="1">
                <a:solidFill>
                  <a:schemeClr val="tx1"/>
                </a:solidFill>
              </a:rPr>
              <a:t>sviluppo</a:t>
            </a:r>
            <a:r>
              <a:rPr lang="en-US" sz="1600" dirty="0">
                <a:solidFill>
                  <a:schemeClr val="tx1"/>
                </a:solidFill>
              </a:rPr>
              <a:t> locale </a:t>
            </a:r>
            <a:r>
              <a:rPr lang="en-US" sz="1600" dirty="0" err="1">
                <a:solidFill>
                  <a:schemeClr val="tx1"/>
                </a:solidFill>
              </a:rPr>
              <a:t>sostenibile</a:t>
            </a:r>
            <a:r>
              <a:rPr lang="en-US" sz="1600" dirty="0">
                <a:solidFill>
                  <a:schemeClr val="tx1"/>
                </a:solidFill>
              </a:rPr>
              <a:t> </a:t>
            </a:r>
          </a:p>
          <a:p>
            <a:pPr marL="285750" indent="-285750">
              <a:lnSpc>
                <a:spcPct val="90000"/>
              </a:lnSpc>
              <a:buFont typeface="Wingdings 3" charset="2"/>
              <a:buChar char=""/>
            </a:pPr>
            <a:r>
              <a:rPr lang="en-US" sz="1600" dirty="0" err="1">
                <a:solidFill>
                  <a:schemeClr val="tx1"/>
                </a:solidFill>
              </a:rPr>
              <a:t>stimolare</a:t>
            </a:r>
            <a:r>
              <a:rPr lang="en-US" sz="1600" dirty="0">
                <a:solidFill>
                  <a:schemeClr val="tx1"/>
                </a:solidFill>
              </a:rPr>
              <a:t> </a:t>
            </a:r>
            <a:r>
              <a:rPr lang="en-US" sz="1600" dirty="0" err="1">
                <a:solidFill>
                  <a:schemeClr val="tx1"/>
                </a:solidFill>
              </a:rPr>
              <a:t>processi</a:t>
            </a:r>
            <a:r>
              <a:rPr lang="en-US" sz="1600" dirty="0">
                <a:solidFill>
                  <a:schemeClr val="tx1"/>
                </a:solidFill>
              </a:rPr>
              <a:t> </a:t>
            </a:r>
            <a:r>
              <a:rPr lang="en-US" sz="1600" dirty="0" err="1">
                <a:solidFill>
                  <a:schemeClr val="tx1"/>
                </a:solidFill>
              </a:rPr>
              <a:t>sociali</a:t>
            </a:r>
            <a:r>
              <a:rPr lang="en-US" sz="1600" dirty="0">
                <a:solidFill>
                  <a:schemeClr val="tx1"/>
                </a:solidFill>
              </a:rPr>
              <a:t> </a:t>
            </a:r>
            <a:r>
              <a:rPr lang="en-US" sz="1600" dirty="0" err="1">
                <a:solidFill>
                  <a:schemeClr val="tx1"/>
                </a:solidFill>
              </a:rPr>
              <a:t>innovativi</a:t>
            </a:r>
            <a:r>
              <a:rPr lang="en-US" sz="1600" dirty="0">
                <a:solidFill>
                  <a:schemeClr val="tx1"/>
                </a:solidFill>
              </a:rPr>
              <a:t> e </a:t>
            </a:r>
            <a:r>
              <a:rPr lang="en-US" sz="1600" dirty="0" err="1">
                <a:solidFill>
                  <a:schemeClr val="tx1"/>
                </a:solidFill>
              </a:rPr>
              <a:t>rispettosi</a:t>
            </a:r>
            <a:r>
              <a:rPr lang="en-US" sz="1600" dirty="0">
                <a:solidFill>
                  <a:schemeClr val="tx1"/>
                </a:solidFill>
              </a:rPr>
              <a:t> del </a:t>
            </a:r>
            <a:r>
              <a:rPr lang="en-US" sz="1600" dirty="0" err="1">
                <a:solidFill>
                  <a:schemeClr val="tx1"/>
                </a:solidFill>
              </a:rPr>
              <a:t>territorio</a:t>
            </a:r>
            <a:r>
              <a:rPr lang="en-US" sz="1600" dirty="0">
                <a:solidFill>
                  <a:schemeClr val="tx1"/>
                </a:solidFill>
              </a:rPr>
              <a:t>.</a:t>
            </a:r>
          </a:p>
          <a:p>
            <a:pPr marL="285750" indent="-285750">
              <a:lnSpc>
                <a:spcPct val="90000"/>
              </a:lnSpc>
              <a:buFont typeface="Wingdings 3" charset="2"/>
              <a:buChar char=""/>
            </a:pPr>
            <a:r>
              <a:rPr lang="en-US" sz="1600" dirty="0" err="1">
                <a:solidFill>
                  <a:schemeClr val="tx1"/>
                </a:solidFill>
              </a:rPr>
              <a:t>accompagnare</a:t>
            </a:r>
            <a:r>
              <a:rPr lang="en-US" sz="1600" dirty="0">
                <a:solidFill>
                  <a:schemeClr val="tx1"/>
                </a:solidFill>
              </a:rPr>
              <a:t> le </a:t>
            </a:r>
            <a:r>
              <a:rPr lang="en-US" sz="1600" dirty="0" err="1">
                <a:solidFill>
                  <a:schemeClr val="tx1"/>
                </a:solidFill>
              </a:rPr>
              <a:t>persone</a:t>
            </a:r>
            <a:r>
              <a:rPr lang="en-US" sz="1600" dirty="0">
                <a:solidFill>
                  <a:schemeClr val="tx1"/>
                </a:solidFill>
              </a:rPr>
              <a:t> verso </a:t>
            </a:r>
            <a:r>
              <a:rPr lang="en-US" sz="1600" dirty="0" err="1">
                <a:solidFill>
                  <a:schemeClr val="tx1"/>
                </a:solidFill>
              </a:rPr>
              <a:t>uno</a:t>
            </a:r>
            <a:r>
              <a:rPr lang="en-US" sz="1600" dirty="0">
                <a:solidFill>
                  <a:schemeClr val="tx1"/>
                </a:solidFill>
              </a:rPr>
              <a:t> </a:t>
            </a:r>
            <a:r>
              <a:rPr lang="en-US" sz="1600" dirty="0" err="1">
                <a:solidFill>
                  <a:schemeClr val="tx1"/>
                </a:solidFill>
              </a:rPr>
              <a:t>sviluppo</a:t>
            </a:r>
            <a:r>
              <a:rPr lang="en-US" sz="1600" dirty="0">
                <a:solidFill>
                  <a:schemeClr val="tx1"/>
                </a:solidFill>
              </a:rPr>
              <a:t> di </a:t>
            </a:r>
            <a:r>
              <a:rPr lang="en-US" sz="1600" dirty="0" err="1">
                <a:solidFill>
                  <a:schemeClr val="tx1"/>
                </a:solidFill>
              </a:rPr>
              <a:t>crescita</a:t>
            </a:r>
            <a:r>
              <a:rPr lang="en-US" sz="1600" dirty="0">
                <a:solidFill>
                  <a:schemeClr val="tx1"/>
                </a:solidFill>
              </a:rPr>
              <a:t> </a:t>
            </a:r>
            <a:r>
              <a:rPr lang="en-US" sz="1600" dirty="0" err="1">
                <a:solidFill>
                  <a:schemeClr val="tx1"/>
                </a:solidFill>
              </a:rPr>
              <a:t>personale</a:t>
            </a:r>
            <a:r>
              <a:rPr lang="en-US" sz="1600" dirty="0">
                <a:solidFill>
                  <a:schemeClr val="tx1"/>
                </a:solidFill>
              </a:rPr>
              <a:t> e </a:t>
            </a:r>
            <a:r>
              <a:rPr lang="en-US" sz="1600" dirty="0" err="1">
                <a:solidFill>
                  <a:schemeClr val="tx1"/>
                </a:solidFill>
              </a:rPr>
              <a:t>professionale</a:t>
            </a:r>
            <a:endParaRPr lang="en-US" sz="1600" dirty="0">
              <a:solidFill>
                <a:schemeClr val="tx1"/>
              </a:solidFill>
            </a:endParaRPr>
          </a:p>
          <a:p>
            <a:pPr>
              <a:lnSpc>
                <a:spcPct val="90000"/>
              </a:lnSpc>
              <a:buFont typeface="Wingdings 3" charset="2"/>
              <a:buChar char=""/>
            </a:pPr>
            <a:endParaRPr lang="en-US" sz="1600" dirty="0">
              <a:solidFill>
                <a:schemeClr val="tx1"/>
              </a:solidFill>
            </a:endParaRPr>
          </a:p>
        </p:txBody>
      </p:sp>
      <p:pic>
        <p:nvPicPr>
          <p:cNvPr id="8" name="Segnaposto contenuto 7" descr="Immagine che contiene segnale, edificio, via, inpiedi&#10;&#10;Descrizione generata automaticamente">
            <a:extLst>
              <a:ext uri="{FF2B5EF4-FFF2-40B4-BE49-F238E27FC236}">
                <a16:creationId xmlns:a16="http://schemas.microsoft.com/office/drawing/2014/main" id="{4C76EB3B-F0CD-F04F-838B-58F1A22F39B4}"/>
              </a:ext>
            </a:extLst>
          </p:cNvPr>
          <p:cNvPicPr>
            <a:picLocks noGrp="1" noChangeAspect="1"/>
          </p:cNvPicPr>
          <p:nvPr>
            <p:ph idx="1"/>
          </p:nvPr>
        </p:nvPicPr>
        <p:blipFill>
          <a:blip r:embed="rId3"/>
          <a:stretch>
            <a:fillRect/>
          </a:stretch>
        </p:blipFill>
        <p:spPr>
          <a:xfrm>
            <a:off x="6029431" y="908824"/>
            <a:ext cx="6033961" cy="5058256"/>
          </a:xfrm>
        </p:spPr>
      </p:pic>
    </p:spTree>
    <p:extLst>
      <p:ext uri="{BB962C8B-B14F-4D97-AF65-F5344CB8AC3E}">
        <p14:creationId xmlns:p14="http://schemas.microsoft.com/office/powerpoint/2010/main" val="121913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05BC2-7BB2-F34D-8758-B9A715EB7D77}"/>
              </a:ext>
            </a:extLst>
          </p:cNvPr>
          <p:cNvSpPr>
            <a:spLocks noGrp="1"/>
          </p:cNvSpPr>
          <p:nvPr>
            <p:ph type="title"/>
          </p:nvPr>
        </p:nvSpPr>
        <p:spPr/>
        <p:txBody>
          <a:bodyPr/>
          <a:lstStyle/>
          <a:p>
            <a:r>
              <a:rPr lang="it-IT" dirty="0"/>
              <a:t>Tempi e modalità</a:t>
            </a:r>
          </a:p>
        </p:txBody>
      </p:sp>
      <p:sp>
        <p:nvSpPr>
          <p:cNvPr id="3" name="Segnaposto contenuto 2">
            <a:extLst>
              <a:ext uri="{FF2B5EF4-FFF2-40B4-BE49-F238E27FC236}">
                <a16:creationId xmlns:a16="http://schemas.microsoft.com/office/drawing/2014/main" id="{18EA5A49-BC63-C543-BDF7-6A983ED8C319}"/>
              </a:ext>
            </a:extLst>
          </p:cNvPr>
          <p:cNvSpPr>
            <a:spLocks noGrp="1"/>
          </p:cNvSpPr>
          <p:nvPr>
            <p:ph idx="1"/>
          </p:nvPr>
        </p:nvSpPr>
        <p:spPr/>
        <p:txBody>
          <a:bodyPr/>
          <a:lstStyle/>
          <a:p>
            <a:r>
              <a:rPr lang="it-IT" dirty="0"/>
              <a:t>Il percorso della durata di dieci mesi, sarà l’occasione per confrontarsi su temi di particolare importanza per la comunità.</a:t>
            </a:r>
          </a:p>
          <a:p>
            <a:pPr marL="0" indent="0">
              <a:buNone/>
            </a:pPr>
            <a:r>
              <a:rPr lang="it-IT" dirty="0"/>
              <a:t> </a:t>
            </a:r>
          </a:p>
          <a:p>
            <a:r>
              <a:rPr lang="it-IT" dirty="0"/>
              <a:t>Tali incontri saranno finalizzati alla costruzione di un percorso di gestione partecipata, nonché alla creazione di reti territoriali stabili tra le persone, le associazioni, l’amministrazione comunale, gli stakeholder presenti sul territorio di competenza.</a:t>
            </a:r>
          </a:p>
          <a:p>
            <a:pPr marL="0" indent="0">
              <a:buNone/>
            </a:pPr>
            <a:endParaRPr lang="it-IT" dirty="0"/>
          </a:p>
          <a:p>
            <a:endParaRPr lang="it-IT" dirty="0"/>
          </a:p>
        </p:txBody>
      </p:sp>
    </p:spTree>
    <p:extLst>
      <p:ext uri="{BB962C8B-B14F-4D97-AF65-F5344CB8AC3E}">
        <p14:creationId xmlns:p14="http://schemas.microsoft.com/office/powerpoint/2010/main" val="268170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6428-6E15-6E45-B5BE-959964FDAC6E}"/>
              </a:ext>
            </a:extLst>
          </p:cNvPr>
          <p:cNvSpPr>
            <a:spLocks noGrp="1"/>
          </p:cNvSpPr>
          <p:nvPr>
            <p:ph type="title"/>
          </p:nvPr>
        </p:nvSpPr>
        <p:spPr/>
        <p:txBody>
          <a:bodyPr/>
          <a:lstStyle/>
          <a:p>
            <a:r>
              <a:rPr lang="it-IT" dirty="0"/>
              <a:t>Percorso diviso in due fasi</a:t>
            </a:r>
          </a:p>
        </p:txBody>
      </p:sp>
      <p:sp>
        <p:nvSpPr>
          <p:cNvPr id="3" name="Segnaposto testo 2">
            <a:extLst>
              <a:ext uri="{FF2B5EF4-FFF2-40B4-BE49-F238E27FC236}">
                <a16:creationId xmlns:a16="http://schemas.microsoft.com/office/drawing/2014/main" id="{5F1DF37B-D656-DC48-84F2-65D2FFC08F70}"/>
              </a:ext>
            </a:extLst>
          </p:cNvPr>
          <p:cNvSpPr>
            <a:spLocks noGrp="1"/>
          </p:cNvSpPr>
          <p:nvPr>
            <p:ph type="body" idx="1"/>
          </p:nvPr>
        </p:nvSpPr>
        <p:spPr/>
        <p:txBody>
          <a:bodyPr/>
          <a:lstStyle/>
          <a:p>
            <a:r>
              <a:rPr lang="it-IT" dirty="0"/>
              <a:t>Prima fase</a:t>
            </a:r>
          </a:p>
        </p:txBody>
      </p:sp>
      <p:sp>
        <p:nvSpPr>
          <p:cNvPr id="4" name="Segnaposto contenuto 3">
            <a:extLst>
              <a:ext uri="{FF2B5EF4-FFF2-40B4-BE49-F238E27FC236}">
                <a16:creationId xmlns:a16="http://schemas.microsoft.com/office/drawing/2014/main" id="{DE96C529-8B71-2A44-AF19-D03281C8AADC}"/>
              </a:ext>
            </a:extLst>
          </p:cNvPr>
          <p:cNvSpPr>
            <a:spLocks noGrp="1"/>
          </p:cNvSpPr>
          <p:nvPr>
            <p:ph sz="half" idx="2"/>
          </p:nvPr>
        </p:nvSpPr>
        <p:spPr/>
        <p:txBody>
          <a:bodyPr/>
          <a:lstStyle/>
          <a:p>
            <a:r>
              <a:rPr lang="it-IT" dirty="0"/>
              <a:t>TAVOLI di Comunità. Il gruppo sarà diretto promotore di idee innovative e spunti di riflessione per nuovi progetti di cambiamento. </a:t>
            </a:r>
          </a:p>
          <a:p>
            <a:r>
              <a:rPr lang="it-IT" dirty="0"/>
              <a:t>Racconto e individuazione dei fabbisogni e delle potenzialità del territorio </a:t>
            </a:r>
          </a:p>
        </p:txBody>
      </p:sp>
      <p:sp>
        <p:nvSpPr>
          <p:cNvPr id="5" name="Segnaposto testo 4">
            <a:extLst>
              <a:ext uri="{FF2B5EF4-FFF2-40B4-BE49-F238E27FC236}">
                <a16:creationId xmlns:a16="http://schemas.microsoft.com/office/drawing/2014/main" id="{5874E7D5-A67A-E646-8FB2-53A68E1E018A}"/>
              </a:ext>
            </a:extLst>
          </p:cNvPr>
          <p:cNvSpPr>
            <a:spLocks noGrp="1"/>
          </p:cNvSpPr>
          <p:nvPr>
            <p:ph type="body" sz="quarter" idx="3"/>
          </p:nvPr>
        </p:nvSpPr>
        <p:spPr/>
        <p:txBody>
          <a:bodyPr/>
          <a:lstStyle/>
          <a:p>
            <a:r>
              <a:rPr lang="it-IT" dirty="0"/>
              <a:t>Seconda fase</a:t>
            </a:r>
          </a:p>
        </p:txBody>
      </p:sp>
      <p:sp>
        <p:nvSpPr>
          <p:cNvPr id="6" name="Segnaposto contenuto 5">
            <a:extLst>
              <a:ext uri="{FF2B5EF4-FFF2-40B4-BE49-F238E27FC236}">
                <a16:creationId xmlns:a16="http://schemas.microsoft.com/office/drawing/2014/main" id="{F9392904-ED2B-4B4B-96BC-4562A6DE5791}"/>
              </a:ext>
            </a:extLst>
          </p:cNvPr>
          <p:cNvSpPr>
            <a:spLocks noGrp="1"/>
          </p:cNvSpPr>
          <p:nvPr>
            <p:ph sz="quarter" idx="4"/>
          </p:nvPr>
        </p:nvSpPr>
        <p:spPr/>
        <p:txBody>
          <a:bodyPr/>
          <a:lstStyle/>
          <a:p>
            <a:r>
              <a:rPr lang="it-IT" dirty="0"/>
              <a:t>Percorsi di </a:t>
            </a:r>
            <a:r>
              <a:rPr lang="it-IT" dirty="0" err="1"/>
              <a:t>capacity</a:t>
            </a:r>
            <a:r>
              <a:rPr lang="it-IT" dirty="0"/>
              <a:t> building mirati al rafforzamento e alla crescita delle diverse forme di imprenditoria espresse dal territorio </a:t>
            </a:r>
          </a:p>
        </p:txBody>
      </p:sp>
    </p:spTree>
    <p:extLst>
      <p:ext uri="{BB962C8B-B14F-4D97-AF65-F5344CB8AC3E}">
        <p14:creationId xmlns:p14="http://schemas.microsoft.com/office/powerpoint/2010/main" val="121345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3A43B4-A81D-3040-A463-D524FA5CA1C2}"/>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Tavoli di Comunità, tovaglie parlanti</a:t>
            </a:r>
            <a:br>
              <a:rPr lang="en-US" sz="2800"/>
            </a:br>
            <a:endParaRPr lang="en-US" sz="2800"/>
          </a:p>
        </p:txBody>
      </p:sp>
      <p:sp>
        <p:nvSpPr>
          <p:cNvPr id="45" name="Rectangle 44">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testo 3">
            <a:extLst>
              <a:ext uri="{FF2B5EF4-FFF2-40B4-BE49-F238E27FC236}">
                <a16:creationId xmlns:a16="http://schemas.microsoft.com/office/drawing/2014/main" id="{1B7A4491-FD65-FC41-9002-137886ADC606}"/>
              </a:ext>
            </a:extLst>
          </p:cNvPr>
          <p:cNvSpPr>
            <a:spLocks noGrp="1"/>
          </p:cNvSpPr>
          <p:nvPr>
            <p:ph type="body" sz="half" idx="2"/>
          </p:nvPr>
        </p:nvSpPr>
        <p:spPr>
          <a:xfrm>
            <a:off x="649225" y="2133600"/>
            <a:ext cx="3650278" cy="3759253"/>
          </a:xfrm>
        </p:spPr>
        <p:txBody>
          <a:bodyPr vert="horz" lIns="91440" tIns="45720" rIns="91440" bIns="45720" rtlCol="0">
            <a:normAutofit/>
          </a:bodyPr>
          <a:lstStyle/>
          <a:p>
            <a:r>
              <a:rPr lang="en-US" dirty="0" err="1"/>
              <a:t>Regole</a:t>
            </a:r>
            <a:r>
              <a:rPr lang="en-US" dirty="0"/>
              <a:t>:</a:t>
            </a:r>
          </a:p>
          <a:p>
            <a:pPr marL="285750" lvl="0" indent="-285750">
              <a:buFont typeface="Wingdings 3" charset="2"/>
              <a:buChar char=""/>
            </a:pPr>
            <a:r>
              <a:rPr lang="en-US" dirty="0" err="1"/>
              <a:t>divisone</a:t>
            </a:r>
            <a:r>
              <a:rPr lang="en-US" dirty="0"/>
              <a:t> per </a:t>
            </a:r>
            <a:r>
              <a:rPr lang="en-US" dirty="0" err="1"/>
              <a:t>gruppi</a:t>
            </a:r>
            <a:endParaRPr lang="en-US" dirty="0"/>
          </a:p>
          <a:p>
            <a:pPr marL="285750" lvl="0" indent="-285750">
              <a:buFont typeface="Wingdings 3" charset="2"/>
              <a:buChar char=""/>
            </a:pPr>
            <a:r>
              <a:rPr lang="en-US" dirty="0" err="1"/>
              <a:t>discussione</a:t>
            </a:r>
            <a:r>
              <a:rPr lang="en-US" dirty="0"/>
              <a:t> </a:t>
            </a:r>
            <a:r>
              <a:rPr lang="en-US" dirty="0" err="1"/>
              <a:t>tematiche</a:t>
            </a:r>
            <a:r>
              <a:rPr lang="en-US" dirty="0"/>
              <a:t> di interesse </a:t>
            </a:r>
            <a:r>
              <a:rPr lang="en-US" dirty="0" err="1"/>
              <a:t>comune</a:t>
            </a:r>
            <a:endParaRPr lang="en-US" dirty="0"/>
          </a:p>
          <a:p>
            <a:pPr marL="285750" lvl="0" indent="-285750">
              <a:buFont typeface="Wingdings 3" charset="2"/>
              <a:buChar char=""/>
            </a:pPr>
            <a:r>
              <a:rPr lang="en-US" dirty="0" err="1"/>
              <a:t>raccolta</a:t>
            </a:r>
            <a:r>
              <a:rPr lang="en-US" dirty="0"/>
              <a:t> </a:t>
            </a:r>
            <a:r>
              <a:rPr lang="en-US" dirty="0" err="1"/>
              <a:t>progetti</a:t>
            </a:r>
            <a:r>
              <a:rPr lang="en-US" dirty="0"/>
              <a:t> e </a:t>
            </a:r>
            <a:r>
              <a:rPr lang="en-US" dirty="0" err="1"/>
              <a:t>idee</a:t>
            </a:r>
            <a:r>
              <a:rPr lang="en-US" dirty="0"/>
              <a:t> significative</a:t>
            </a:r>
          </a:p>
          <a:p>
            <a:pPr marL="285750" lvl="0" indent="-285750">
              <a:buFont typeface="Wingdings 3" charset="2"/>
              <a:buChar char=""/>
            </a:pPr>
            <a:r>
              <a:rPr lang="en-US" dirty="0" err="1"/>
              <a:t>denominazione</a:t>
            </a:r>
            <a:r>
              <a:rPr lang="en-US" dirty="0"/>
              <a:t> </a:t>
            </a:r>
            <a:r>
              <a:rPr lang="en-US" dirty="0" err="1"/>
              <a:t>gruppo</a:t>
            </a:r>
            <a:endParaRPr lang="en-US" dirty="0"/>
          </a:p>
          <a:p>
            <a:pPr marL="285750" lvl="0" indent="-285750">
              <a:buFont typeface="Wingdings 3" charset="2"/>
              <a:buChar char=""/>
            </a:pPr>
            <a:r>
              <a:rPr lang="en-US" dirty="0"/>
              <a:t>brainstorming </a:t>
            </a:r>
            <a:r>
              <a:rPr lang="en-US" dirty="0" err="1"/>
              <a:t>approfonditi</a:t>
            </a:r>
            <a:endParaRPr lang="en-US" dirty="0"/>
          </a:p>
          <a:p>
            <a:pPr>
              <a:buFont typeface="Wingdings 3" charset="2"/>
              <a:buChar char=""/>
            </a:pPr>
            <a:endParaRPr lang="en-US" dirty="0"/>
          </a:p>
        </p:txBody>
      </p:sp>
      <p:pic>
        <p:nvPicPr>
          <p:cNvPr id="6" name="Segnaposto contenuto 5">
            <a:extLst>
              <a:ext uri="{FF2B5EF4-FFF2-40B4-BE49-F238E27FC236}">
                <a16:creationId xmlns:a16="http://schemas.microsoft.com/office/drawing/2014/main" id="{39B02F7D-699A-F846-83CB-B3794ED5CDA3}"/>
              </a:ext>
            </a:extLst>
          </p:cNvPr>
          <p:cNvPicPr>
            <a:picLocks noGrp="1" noChangeAspect="1"/>
          </p:cNvPicPr>
          <p:nvPr>
            <p:ph idx="1"/>
          </p:nvPr>
        </p:nvPicPr>
        <p:blipFill rotWithShape="1">
          <a:blip r:embed="rId2"/>
          <a:srcRect r="13954"/>
          <a:stretch/>
        </p:blipFill>
        <p:spPr>
          <a:xfrm>
            <a:off x="4619543" y="640080"/>
            <a:ext cx="6953577" cy="5252773"/>
          </a:xfrm>
          <a:prstGeom prst="rect">
            <a:avLst/>
          </a:prstGeom>
        </p:spPr>
      </p:pic>
      <p:sp>
        <p:nvSpPr>
          <p:cNvPr id="4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1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C1C28-4544-B24C-93F9-43291A669946}"/>
              </a:ext>
            </a:extLst>
          </p:cNvPr>
          <p:cNvSpPr>
            <a:spLocks noGrp="1"/>
          </p:cNvSpPr>
          <p:nvPr>
            <p:ph type="title"/>
          </p:nvPr>
        </p:nvSpPr>
        <p:spPr/>
        <p:txBody>
          <a:bodyPr/>
          <a:lstStyle/>
          <a:p>
            <a:r>
              <a:rPr lang="it-IT" dirty="0"/>
              <a:t>Spunti di riflessione</a:t>
            </a:r>
          </a:p>
        </p:txBody>
      </p:sp>
      <p:sp>
        <p:nvSpPr>
          <p:cNvPr id="3" name="Segnaposto contenuto 2">
            <a:extLst>
              <a:ext uri="{FF2B5EF4-FFF2-40B4-BE49-F238E27FC236}">
                <a16:creationId xmlns:a16="http://schemas.microsoft.com/office/drawing/2014/main" id="{1ACD883C-1616-A345-B573-00AF0F9EF14C}"/>
              </a:ext>
            </a:extLst>
          </p:cNvPr>
          <p:cNvSpPr>
            <a:spLocks noGrp="1"/>
          </p:cNvSpPr>
          <p:nvPr>
            <p:ph sz="half" idx="1"/>
          </p:nvPr>
        </p:nvSpPr>
        <p:spPr>
          <a:xfrm>
            <a:off x="2592924" y="2126222"/>
            <a:ext cx="4313864" cy="3777622"/>
          </a:xfrm>
        </p:spPr>
        <p:txBody>
          <a:bodyPr>
            <a:noAutofit/>
          </a:bodyPr>
          <a:lstStyle/>
          <a:p>
            <a:r>
              <a:rPr lang="it-IT" sz="3200" dirty="0"/>
              <a:t>Concentrarsi sugli interessi comuni non sulle posizioni</a:t>
            </a:r>
          </a:p>
          <a:p>
            <a:r>
              <a:rPr lang="it-IT" sz="3200" dirty="0"/>
              <a:t>Insistere su criteri oggettivi</a:t>
            </a:r>
          </a:p>
        </p:txBody>
      </p:sp>
      <p:sp>
        <p:nvSpPr>
          <p:cNvPr id="4" name="Segnaposto contenuto 3">
            <a:extLst>
              <a:ext uri="{FF2B5EF4-FFF2-40B4-BE49-F238E27FC236}">
                <a16:creationId xmlns:a16="http://schemas.microsoft.com/office/drawing/2014/main" id="{54280177-2D13-9745-B893-799B3619BAB3}"/>
              </a:ext>
            </a:extLst>
          </p:cNvPr>
          <p:cNvSpPr>
            <a:spLocks noGrp="1"/>
          </p:cNvSpPr>
          <p:nvPr>
            <p:ph sz="half" idx="2"/>
          </p:nvPr>
        </p:nvSpPr>
        <p:spPr>
          <a:xfrm>
            <a:off x="7190746" y="2126222"/>
            <a:ext cx="4547863" cy="3777622"/>
          </a:xfrm>
        </p:spPr>
        <p:txBody>
          <a:bodyPr/>
          <a:lstStyle/>
          <a:p>
            <a:r>
              <a:rPr lang="it-IT" sz="3200" dirty="0"/>
              <a:t>Inventare soluzioni vantaggiose per tutti</a:t>
            </a:r>
          </a:p>
          <a:p>
            <a:r>
              <a:rPr lang="it-IT" sz="3200" dirty="0"/>
              <a:t>Scindere le persone dal problema</a:t>
            </a:r>
          </a:p>
          <a:p>
            <a:endParaRPr lang="it-IT" sz="3200" dirty="0"/>
          </a:p>
          <a:p>
            <a:endParaRPr lang="it-IT" dirty="0"/>
          </a:p>
        </p:txBody>
      </p:sp>
    </p:spTree>
    <p:extLst>
      <p:ext uri="{BB962C8B-B14F-4D97-AF65-F5344CB8AC3E}">
        <p14:creationId xmlns:p14="http://schemas.microsoft.com/office/powerpoint/2010/main" val="94220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019690-FE27-2C4C-8D66-247828B4FCDB}"/>
              </a:ext>
            </a:extLst>
          </p:cNvPr>
          <p:cNvSpPr>
            <a:spLocks noGrp="1"/>
          </p:cNvSpPr>
          <p:nvPr>
            <p:ph type="title"/>
          </p:nvPr>
        </p:nvSpPr>
        <p:spPr/>
        <p:txBody>
          <a:bodyPr>
            <a:normAutofit/>
          </a:bodyPr>
          <a:lstStyle/>
          <a:p>
            <a:r>
              <a:rPr lang="it-IT" dirty="0"/>
              <a:t>Contatti</a:t>
            </a:r>
            <a:r>
              <a:rPr lang="it-IT" sz="2000" dirty="0"/>
              <a:t> </a:t>
            </a:r>
          </a:p>
        </p:txBody>
      </p:sp>
      <p:sp>
        <p:nvSpPr>
          <p:cNvPr id="3" name="Segnaposto contenuto 2">
            <a:extLst>
              <a:ext uri="{FF2B5EF4-FFF2-40B4-BE49-F238E27FC236}">
                <a16:creationId xmlns:a16="http://schemas.microsoft.com/office/drawing/2014/main" id="{5B3DBB0B-04D7-9B42-931A-0EC18FDF33F5}"/>
              </a:ext>
            </a:extLst>
          </p:cNvPr>
          <p:cNvSpPr>
            <a:spLocks noGrp="1"/>
          </p:cNvSpPr>
          <p:nvPr>
            <p:ph sz="half" idx="1"/>
          </p:nvPr>
        </p:nvSpPr>
        <p:spPr>
          <a:xfrm>
            <a:off x="2589212" y="2133600"/>
            <a:ext cx="4763058" cy="3777622"/>
          </a:xfrm>
        </p:spPr>
        <p:txBody>
          <a:bodyPr/>
          <a:lstStyle/>
          <a:p>
            <a:pPr marL="0" indent="0">
              <a:buNone/>
            </a:pPr>
            <a:endParaRPr lang="it-IT" dirty="0"/>
          </a:p>
          <a:p>
            <a:pPr marL="0" indent="0">
              <a:buNone/>
            </a:pPr>
            <a:r>
              <a:rPr lang="it-IT" dirty="0"/>
              <a:t>Web site:  </a:t>
            </a:r>
            <a:r>
              <a:rPr lang="it-IT" dirty="0">
                <a:hlinkClick r:id="rId2">
                  <a:extLst>
                    <a:ext uri="{A12FA001-AC4F-418D-AE19-62706E023703}">
                      <ahyp:hlinkClr xmlns:ahyp="http://schemas.microsoft.com/office/drawing/2018/hyperlinkcolor" val="tx"/>
                    </a:ext>
                  </a:extLst>
                </a:hlinkClick>
              </a:rPr>
              <a:t>www.creoitalia.com</a:t>
            </a:r>
            <a:endParaRPr lang="it-IT" dirty="0"/>
          </a:p>
          <a:p>
            <a:pPr marL="0" indent="0">
              <a:buNone/>
            </a:pPr>
            <a:r>
              <a:rPr lang="it-IT" dirty="0"/>
              <a:t>        Mail:  </a:t>
            </a:r>
            <a:r>
              <a:rPr lang="it-IT" dirty="0" err="1"/>
              <a:t>info@creoitalia.com</a:t>
            </a:r>
            <a:endParaRPr lang="it-IT" dirty="0"/>
          </a:p>
          <a:p>
            <a:pPr marL="0" indent="0">
              <a:buNone/>
            </a:pPr>
            <a:r>
              <a:rPr lang="it-IT" dirty="0"/>
              <a:t>           </a:t>
            </a:r>
            <a:r>
              <a:rPr lang="it-IT" dirty="0" err="1"/>
              <a:t>Tel</a:t>
            </a:r>
            <a:r>
              <a:rPr lang="it-IT" dirty="0"/>
              <a:t>:  06 64001996</a:t>
            </a:r>
          </a:p>
          <a:p>
            <a:pPr marL="0" indent="0">
              <a:buNone/>
            </a:pPr>
            <a:endParaRPr lang="it-IT" dirty="0">
              <a:solidFill>
                <a:schemeClr val="tx1">
                  <a:lumMod val="95000"/>
                  <a:lumOff val="5000"/>
                </a:schemeClr>
              </a:solidFill>
            </a:endParaRPr>
          </a:p>
          <a:p>
            <a:pPr marL="0" indent="0">
              <a:buNone/>
            </a:pPr>
            <a:endParaRPr lang="it-IT" dirty="0"/>
          </a:p>
          <a:p>
            <a:pPr marL="0" indent="0">
              <a:buNone/>
            </a:pPr>
            <a:endParaRPr lang="it-IT" dirty="0"/>
          </a:p>
          <a:p>
            <a:endParaRPr lang="it-IT" dirty="0"/>
          </a:p>
        </p:txBody>
      </p:sp>
      <p:pic>
        <p:nvPicPr>
          <p:cNvPr id="6" name="Segnaposto contenuto 5" descr="Immagine che contiene disegnando&#10;&#10;Descrizione generata automaticamente">
            <a:extLst>
              <a:ext uri="{FF2B5EF4-FFF2-40B4-BE49-F238E27FC236}">
                <a16:creationId xmlns:a16="http://schemas.microsoft.com/office/drawing/2014/main" id="{2D91B668-51EB-6F4B-93F8-3305A87FCD63}"/>
              </a:ext>
            </a:extLst>
          </p:cNvPr>
          <p:cNvPicPr>
            <a:picLocks noGrp="1" noChangeAspect="1"/>
          </p:cNvPicPr>
          <p:nvPr>
            <p:ph sz="half" idx="2"/>
          </p:nvPr>
        </p:nvPicPr>
        <p:blipFill>
          <a:blip r:embed="rId3"/>
          <a:stretch>
            <a:fillRect/>
          </a:stretch>
        </p:blipFill>
        <p:spPr>
          <a:xfrm>
            <a:off x="8106032" y="1787535"/>
            <a:ext cx="2051423" cy="2051423"/>
          </a:xfrm>
        </p:spPr>
      </p:pic>
      <p:sp>
        <p:nvSpPr>
          <p:cNvPr id="7" name="Rettangolo 6">
            <a:extLst>
              <a:ext uri="{FF2B5EF4-FFF2-40B4-BE49-F238E27FC236}">
                <a16:creationId xmlns:a16="http://schemas.microsoft.com/office/drawing/2014/main" id="{CE061B3F-1818-5C4F-A5FE-38142772C8D8}"/>
              </a:ext>
            </a:extLst>
          </p:cNvPr>
          <p:cNvSpPr/>
          <p:nvPr/>
        </p:nvSpPr>
        <p:spPr>
          <a:xfrm>
            <a:off x="7896067" y="4368226"/>
            <a:ext cx="2471352" cy="584775"/>
          </a:xfrm>
          <a:prstGeom prst="rect">
            <a:avLst/>
          </a:prstGeom>
        </p:spPr>
        <p:txBody>
          <a:bodyPr wrap="square">
            <a:spAutoFit/>
          </a:bodyPr>
          <a:lstStyle/>
          <a:p>
            <a:r>
              <a:rPr lang="it-IT" sz="1600" i="1" dirty="0">
                <a:solidFill>
                  <a:schemeClr val="tx1">
                    <a:lumMod val="75000"/>
                    <a:lumOff val="25000"/>
                  </a:schemeClr>
                </a:solidFill>
              </a:rPr>
              <a:t>Via Vincenzo Monti 29F </a:t>
            </a:r>
          </a:p>
          <a:p>
            <a:r>
              <a:rPr lang="it-IT" sz="1600" i="1" dirty="0">
                <a:solidFill>
                  <a:schemeClr val="tx1">
                    <a:lumMod val="75000"/>
                    <a:lumOff val="25000"/>
                  </a:schemeClr>
                </a:solidFill>
              </a:rPr>
              <a:t>          00152 - Roma</a:t>
            </a:r>
          </a:p>
        </p:txBody>
      </p:sp>
    </p:spTree>
    <p:extLst>
      <p:ext uri="{BB962C8B-B14F-4D97-AF65-F5344CB8AC3E}">
        <p14:creationId xmlns:p14="http://schemas.microsoft.com/office/powerpoint/2010/main" val="1985754351"/>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293</Words>
  <Application>Microsoft Macintosh PowerPoint</Application>
  <PresentationFormat>Widescreen</PresentationFormat>
  <Paragraphs>43</Paragraphs>
  <Slides>8</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Century Gothic</vt:lpstr>
      <vt:lpstr>Wingdings 3</vt:lpstr>
      <vt:lpstr>Filo</vt:lpstr>
      <vt:lpstr>Tavoli di Comunità</vt:lpstr>
      <vt:lpstr>Il progetto</vt:lpstr>
      <vt:lpstr>OBIETTIVI</vt:lpstr>
      <vt:lpstr>Tempi e modalità</vt:lpstr>
      <vt:lpstr>Percorso diviso in due fasi</vt:lpstr>
      <vt:lpstr>Tavoli di Comunità, tovaglie parlanti </vt:lpstr>
      <vt:lpstr>Spunti di riflessione</vt:lpstr>
      <vt:lpstr>Contatti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Tavoli di Comunità</dc:title>
  <dc:creator>MARZIA MARTINO</dc:creator>
  <cp:lastModifiedBy>GAUDIO MARIANGELA</cp:lastModifiedBy>
  <cp:revision>8</cp:revision>
  <dcterms:created xsi:type="dcterms:W3CDTF">2019-10-05T06:58:41Z</dcterms:created>
  <dcterms:modified xsi:type="dcterms:W3CDTF">2019-10-18T09:34:43Z</dcterms:modified>
</cp:coreProperties>
</file>